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84" r:id="rId1"/>
  </p:sldMasterIdLst>
  <p:notesMasterIdLst>
    <p:notesMasterId r:id="rId8"/>
  </p:notesMasterIdLst>
  <p:sldIdLst>
    <p:sldId id="256" r:id="rId2"/>
    <p:sldId id="269" r:id="rId3"/>
    <p:sldId id="265" r:id="rId4"/>
    <p:sldId id="266" r:id="rId5"/>
    <p:sldId id="267" r:id="rId6"/>
    <p:sldId id="268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956AFD-B24C-40A7-B971-CE45E1CB342F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7FE353-0100-4D79-80F1-891B94A091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009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FE353-0100-4D79-80F1-891B94A091D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112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FE353-0100-4D79-80F1-891B94A091D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537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FE353-0100-4D79-80F1-891B94A091D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946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950C-2728-4CB4-98E7-8871E5866D3E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F3C95-63B8-499F-B2C9-A6675D8B503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950C-2728-4CB4-98E7-8871E5866D3E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F3C95-63B8-499F-B2C9-A6675D8B50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950C-2728-4CB4-98E7-8871E5866D3E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F3C95-63B8-499F-B2C9-A6675D8B50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950C-2728-4CB4-98E7-8871E5866D3E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F3C95-63B8-499F-B2C9-A6675D8B503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950C-2728-4CB4-98E7-8871E5866D3E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F3C95-63B8-499F-B2C9-A6675D8B50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950C-2728-4CB4-98E7-8871E5866D3E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F3C95-63B8-499F-B2C9-A6675D8B503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950C-2728-4CB4-98E7-8871E5866D3E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F3C95-63B8-499F-B2C9-A6675D8B503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950C-2728-4CB4-98E7-8871E5866D3E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F3C95-63B8-499F-B2C9-A6675D8B50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950C-2728-4CB4-98E7-8871E5866D3E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F3C95-63B8-499F-B2C9-A6675D8B50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950C-2728-4CB4-98E7-8871E5866D3E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F3C95-63B8-499F-B2C9-A6675D8B50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950C-2728-4CB4-98E7-8871E5866D3E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F3C95-63B8-499F-B2C9-A6675D8B503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0C9950C-2728-4CB4-98E7-8871E5866D3E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FF3C95-63B8-499F-B2C9-A6675D8B503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00258" y="404664"/>
            <a:ext cx="8280920" cy="1512168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Среднетиганская средняя общеобразовательная школа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Алексеевского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муниципального района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Республики Татарстан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08270" y="1628800"/>
            <a:ext cx="806489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</a:p>
          <a:p>
            <a:pPr algn="ctr"/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«Повышение качества знаний учащихся по русскому языку и литературе</a:t>
            </a:r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sz="6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95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88640"/>
            <a:ext cx="8568952" cy="6408712"/>
          </a:xfrm>
        </p:spPr>
        <p:txBody>
          <a:bodyPr>
            <a:noAutofit/>
          </a:bodyPr>
          <a:lstStyle/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 CYR"/>
                <a:ea typeface="Times New Roman"/>
                <a:cs typeface="Times New Roman"/>
              </a:rPr>
              <a:t>Цель </a:t>
            </a:r>
            <a:r>
              <a:rPr lang="ru-RU" sz="1600" b="1" dirty="0">
                <a:solidFill>
                  <a:schemeClr val="tx1"/>
                </a:solidFill>
                <a:latin typeface="Times New Roman CYR"/>
                <a:ea typeface="Times New Roman"/>
                <a:cs typeface="Times New Roman"/>
              </a:rPr>
              <a:t>Проекта</a:t>
            </a:r>
            <a:r>
              <a:rPr lang="ru-RU" sz="16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:</a:t>
            </a:r>
          </a:p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Times New Roman CYR"/>
                <a:ea typeface="Times New Roman"/>
                <a:cs typeface="Times New Roman"/>
              </a:rPr>
              <a:t>создание необходимых условий для повышения качества и социальной эффективности гуманитарного образования</a:t>
            </a:r>
            <a:r>
              <a:rPr lang="ru-RU" sz="14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 CYR"/>
                <a:ea typeface="Times New Roman"/>
                <a:cs typeface="Times New Roman"/>
              </a:rPr>
              <a:t>Задачи</a:t>
            </a:r>
            <a:r>
              <a:rPr lang="en-US" sz="18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:</a:t>
            </a:r>
            <a:endParaRPr lang="ru-RU" sz="1600" dirty="0">
              <a:solidFill>
                <a:schemeClr val="tx1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Arial"/>
              <a:buChar char="*"/>
            </a:pPr>
            <a:r>
              <a:rPr lang="ru-RU" sz="1600" dirty="0">
                <a:solidFill>
                  <a:schemeClr val="tx1"/>
                </a:solidFill>
                <a:latin typeface="Times New Roman CYR"/>
                <a:ea typeface="Times New Roman"/>
                <a:cs typeface="Times New Roman"/>
              </a:rPr>
              <a:t>обеспечение УМК по русскому языку и литературе</a:t>
            </a:r>
            <a:r>
              <a:rPr lang="ru-RU"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; </a:t>
            </a:r>
            <a:endParaRPr lang="ru-RU" sz="1400" dirty="0">
              <a:solidFill>
                <a:schemeClr val="tx1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Arial"/>
              <a:buChar char="*"/>
            </a:pPr>
            <a:r>
              <a:rPr lang="ru-RU" sz="1600" dirty="0">
                <a:solidFill>
                  <a:schemeClr val="tx1"/>
                </a:solidFill>
                <a:latin typeface="Times New Roman CYR"/>
                <a:ea typeface="Times New Roman"/>
                <a:cs typeface="Times New Roman"/>
              </a:rPr>
              <a:t>материально</a:t>
            </a:r>
            <a:r>
              <a:rPr lang="ru-RU"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-</a:t>
            </a:r>
            <a:r>
              <a:rPr lang="ru-RU" sz="1600" dirty="0">
                <a:solidFill>
                  <a:schemeClr val="tx1"/>
                </a:solidFill>
                <a:latin typeface="Times New Roman CYR"/>
                <a:ea typeface="Times New Roman"/>
                <a:cs typeface="Times New Roman"/>
              </a:rPr>
              <a:t>техническое обеспечение учебного кабинета</a:t>
            </a:r>
            <a:r>
              <a:rPr lang="ru-RU"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; </a:t>
            </a:r>
            <a:endParaRPr lang="ru-RU" sz="1400" dirty="0">
              <a:solidFill>
                <a:schemeClr val="tx1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Arial"/>
              <a:buChar char="*"/>
            </a:pPr>
            <a:r>
              <a:rPr lang="ru-RU" sz="1600" dirty="0">
                <a:solidFill>
                  <a:schemeClr val="tx1"/>
                </a:solidFill>
                <a:latin typeface="Times New Roman CYR"/>
                <a:ea typeface="Times New Roman"/>
                <a:cs typeface="Times New Roman"/>
              </a:rPr>
              <a:t>мониторинг текущих</a:t>
            </a:r>
            <a:r>
              <a:rPr lang="ru-RU"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1600" dirty="0">
                <a:solidFill>
                  <a:schemeClr val="tx1"/>
                </a:solidFill>
                <a:latin typeface="Times New Roman CYR"/>
                <a:ea typeface="Times New Roman"/>
                <a:cs typeface="Times New Roman"/>
              </a:rPr>
              <a:t>конечных и отдалённых результатов образования</a:t>
            </a:r>
            <a:r>
              <a:rPr lang="ru-RU"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; </a:t>
            </a:r>
            <a:endParaRPr lang="ru-RU" sz="1400" dirty="0">
              <a:solidFill>
                <a:schemeClr val="tx1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Arial"/>
              <a:buChar char="*"/>
            </a:pPr>
            <a:r>
              <a:rPr lang="ru-RU" sz="1600" dirty="0">
                <a:solidFill>
                  <a:schemeClr val="tx1"/>
                </a:solidFill>
                <a:latin typeface="Times New Roman CYR"/>
                <a:ea typeface="Times New Roman"/>
                <a:cs typeface="Times New Roman"/>
              </a:rPr>
              <a:t>мониторинг и повышение профессиональной компетентности учителя</a:t>
            </a:r>
            <a:r>
              <a:rPr lang="ru-RU"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1600" dirty="0">
                <a:solidFill>
                  <a:schemeClr val="tx1"/>
                </a:solidFill>
                <a:latin typeface="Times New Roman CYR"/>
                <a:ea typeface="Times New Roman"/>
                <a:cs typeface="Times New Roman"/>
              </a:rPr>
              <a:t>овладение методикой самоанализа своей деятельности</a:t>
            </a:r>
            <a:r>
              <a:rPr lang="ru-RU"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; </a:t>
            </a:r>
            <a:endParaRPr lang="ru-RU" sz="1400" dirty="0">
              <a:solidFill>
                <a:schemeClr val="tx1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Arial"/>
              <a:buChar char="*"/>
            </a:pPr>
            <a:r>
              <a:rPr lang="ru-RU" sz="1600" dirty="0">
                <a:solidFill>
                  <a:schemeClr val="tx1"/>
                </a:solidFill>
                <a:latin typeface="Times New Roman CYR"/>
                <a:ea typeface="Times New Roman"/>
                <a:cs typeface="Times New Roman"/>
              </a:rPr>
              <a:t>внедрение элементов современных педагогических технологий</a:t>
            </a:r>
            <a:r>
              <a:rPr lang="ru-RU"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: </a:t>
            </a:r>
            <a:endParaRPr lang="ru-RU" sz="1400" dirty="0">
              <a:solidFill>
                <a:schemeClr val="tx1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Arial"/>
              <a:buChar char="*"/>
            </a:pPr>
            <a:r>
              <a:rPr lang="ru-RU" sz="1600" dirty="0">
                <a:solidFill>
                  <a:schemeClr val="tx1"/>
                </a:solidFill>
                <a:latin typeface="Times New Roman CYR"/>
                <a:ea typeface="Times New Roman"/>
                <a:cs typeface="Times New Roman"/>
              </a:rPr>
              <a:t>поиск</a:t>
            </a:r>
            <a:r>
              <a:rPr lang="ru-RU"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1600" dirty="0">
                <a:solidFill>
                  <a:schemeClr val="tx1"/>
                </a:solidFill>
                <a:latin typeface="Times New Roman CYR"/>
                <a:ea typeface="Times New Roman"/>
                <a:cs typeface="Times New Roman"/>
              </a:rPr>
              <a:t>апробация и внедрение методов и форм организации образовательного процесса</a:t>
            </a:r>
            <a:r>
              <a:rPr lang="ru-RU"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1600" dirty="0">
                <a:solidFill>
                  <a:schemeClr val="tx1"/>
                </a:solidFill>
                <a:latin typeface="Times New Roman CYR"/>
                <a:ea typeface="Times New Roman"/>
                <a:cs typeface="Times New Roman"/>
              </a:rPr>
              <a:t>способствующих повышению качества знаний</a:t>
            </a:r>
            <a:r>
              <a:rPr lang="ru-RU"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; </a:t>
            </a:r>
            <a:endParaRPr lang="ru-RU" sz="1400" dirty="0">
              <a:solidFill>
                <a:schemeClr val="tx1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Arial"/>
              <a:buChar char="*"/>
            </a:pPr>
            <a:r>
              <a:rPr lang="ru-RU" sz="1600" dirty="0">
                <a:solidFill>
                  <a:schemeClr val="tx1"/>
                </a:solidFill>
                <a:latin typeface="Times New Roman CYR"/>
                <a:ea typeface="Times New Roman"/>
                <a:cs typeface="Times New Roman"/>
              </a:rPr>
              <a:t>внедрение новых способов стимулирования учебно</a:t>
            </a:r>
            <a:r>
              <a:rPr lang="ru-RU"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-</a:t>
            </a:r>
            <a:r>
              <a:rPr lang="ru-RU" sz="1600" dirty="0">
                <a:solidFill>
                  <a:schemeClr val="tx1"/>
                </a:solidFill>
                <a:latin typeface="Times New Roman CYR"/>
                <a:ea typeface="Times New Roman"/>
                <a:cs typeface="Times New Roman"/>
              </a:rPr>
              <a:t>познавательной деятельности </a:t>
            </a:r>
            <a:r>
              <a:rPr lang="ru-RU" sz="1600" dirty="0" smtClean="0">
                <a:solidFill>
                  <a:schemeClr val="tx1"/>
                </a:solidFill>
                <a:latin typeface="Times New Roman CYR"/>
                <a:ea typeface="Times New Roman"/>
                <a:cs typeface="Times New Roman"/>
              </a:rPr>
              <a:t>школьников</a:t>
            </a:r>
          </a:p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1400" dirty="0" smtClean="0">
              <a:solidFill>
                <a:schemeClr val="tx1"/>
              </a:solidFill>
              <a:latin typeface="Times New Roman CYR"/>
              <a:ea typeface="Times New Roman"/>
              <a:cs typeface="Times New Roman"/>
            </a:endParaRPr>
          </a:p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 CYR"/>
                <a:ea typeface="Times New Roman"/>
                <a:cs typeface="Times New Roman"/>
              </a:rPr>
              <a:t>Ожидаемые </a:t>
            </a:r>
            <a:r>
              <a:rPr lang="ru-RU" sz="1800" b="1" dirty="0">
                <a:solidFill>
                  <a:schemeClr val="tx1"/>
                </a:solidFill>
                <a:latin typeface="Times New Roman CYR"/>
                <a:ea typeface="Times New Roman"/>
                <a:cs typeface="Times New Roman"/>
              </a:rPr>
              <a:t>результаты</a:t>
            </a:r>
            <a:r>
              <a:rPr lang="en-US" sz="18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:</a:t>
            </a:r>
            <a:endParaRPr lang="ru-RU" sz="1600" b="1" dirty="0">
              <a:solidFill>
                <a:schemeClr val="tx1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Arial"/>
              <a:buChar char="*"/>
            </a:pPr>
            <a:r>
              <a:rPr lang="ru-RU" sz="1400" dirty="0">
                <a:solidFill>
                  <a:schemeClr val="tx1"/>
                </a:solidFill>
                <a:latin typeface="Times New Roman CYR"/>
                <a:ea typeface="Times New Roman"/>
                <a:cs typeface="Times New Roman"/>
              </a:rPr>
              <a:t>повышение качества знаний учащихся</a:t>
            </a:r>
            <a:r>
              <a:rPr lang="en-US" sz="1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; </a:t>
            </a:r>
            <a:endParaRPr lang="ru-RU" sz="1200" dirty="0">
              <a:solidFill>
                <a:schemeClr val="tx1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Arial"/>
              <a:buChar char="*"/>
            </a:pPr>
            <a:r>
              <a:rPr lang="ru-RU" sz="1400" dirty="0">
                <a:solidFill>
                  <a:schemeClr val="tx1"/>
                </a:solidFill>
                <a:latin typeface="Times New Roman CYR"/>
                <a:ea typeface="Times New Roman"/>
                <a:cs typeface="Times New Roman"/>
              </a:rPr>
              <a:t>оптимизация учебно</a:t>
            </a:r>
            <a:r>
              <a:rPr lang="en-US" sz="1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-</a:t>
            </a:r>
            <a:r>
              <a:rPr lang="ru-RU" sz="1400" dirty="0">
                <a:solidFill>
                  <a:schemeClr val="tx1"/>
                </a:solidFill>
                <a:latin typeface="Times New Roman CYR"/>
                <a:ea typeface="Times New Roman"/>
                <a:cs typeface="Times New Roman"/>
              </a:rPr>
              <a:t>воспитательного процесса</a:t>
            </a:r>
            <a:r>
              <a:rPr lang="en-US" sz="1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; </a:t>
            </a:r>
            <a:endParaRPr lang="ru-RU" sz="1200" dirty="0">
              <a:solidFill>
                <a:schemeClr val="tx1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Arial"/>
              <a:buChar char="*"/>
            </a:pPr>
            <a:r>
              <a:rPr lang="ru-RU" sz="1400" dirty="0">
                <a:solidFill>
                  <a:schemeClr val="tx1"/>
                </a:solidFill>
                <a:latin typeface="Times New Roman CYR"/>
                <a:ea typeface="Times New Roman"/>
                <a:cs typeface="Times New Roman"/>
              </a:rPr>
              <a:t>рост познавательной мотивации учащихся</a:t>
            </a:r>
            <a:endParaRPr lang="ru-RU" sz="1200" dirty="0">
              <a:solidFill>
                <a:schemeClr val="tx1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Arial"/>
              <a:buChar char="*"/>
            </a:pPr>
            <a:r>
              <a:rPr lang="ru-RU" sz="1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повышение результатов ГИА </a:t>
            </a:r>
            <a:endParaRPr lang="ru-RU" sz="1200" dirty="0">
              <a:solidFill>
                <a:schemeClr val="tx1"/>
              </a:solidFill>
              <a:latin typeface="Calibri"/>
              <a:ea typeface="Times New Roman"/>
              <a:cs typeface="Times New Roman"/>
            </a:endParaRP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47430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88640"/>
            <a:ext cx="8407400" cy="110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23528" y="743471"/>
            <a:ext cx="849694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1-й этап – «Проектно-мобилизационный»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1. Разработка Программы повышения качества образования.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2. Постановка целей и ее конкретизация.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3. Разработка мероприятий по выполнению Программы, обоснование их актуальности, прогнозирование ожидаемых результатов.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5. Создание условий, необходимых для разработки и освоения Программы.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6. Разработка необходимого учебно-методического комплекса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2-й этап – «Профессионально-поисковый»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1. Работа по изучению личности ребенка, выявлению способностей школьников всех возрастных групп.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 Развитие творческих и интеллектуальных способностей школьников всех возрастных групп, повышение качества обучения и образования.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3.Разработка плана подготовки учащихся к олимпиадам различного уровня.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4 Совершенствование работы предметных кружков, факультативов, проведение предметных недель.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5. Участие в научно-практических конференциях,  творческих конкурсах.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6. Создание групп интенсивного обучения для «потенциально-одаренных» детей.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7. Индивидуальные занятия по адаптированной для конкретного ученика программе.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8 Создание программ исследовательской деятельности учащихся.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9. Создание банка данных по вопросам реализации Программы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3-й этап – «Рефлексивно-обобщающий»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1. Анализ деятельности по реализации целей и задач Программы, оценка ее результативности, оформление результатов.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2. Обработка всех данных, сравнение результатов, полученных в ходе реализации Программы.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3. Корректировка, обработка Программы в соответствии с полученными результатами.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4. Обобщение результатов, полученных в ходе реализации Программы.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5. Отчет по реализации Программы.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360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88640"/>
            <a:ext cx="8136904" cy="6408712"/>
          </a:xfrm>
        </p:spPr>
        <p:txBody>
          <a:bodyPr>
            <a:normAutofit fontScale="77500" lnSpcReduction="20000"/>
          </a:bodyPr>
          <a:lstStyle/>
          <a:p>
            <a:pPr marL="45720" indent="0" algn="ctr">
              <a:buNone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Мероприятия по повышению 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качества знаний</a:t>
            </a:r>
            <a:endParaRPr lang="ru-RU" sz="3800" b="1" dirty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lnSpc>
                <a:spcPct val="120000"/>
              </a:lnSpc>
              <a:buNone/>
            </a:pPr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1.Мониторинг учебного процесса: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•</a:t>
            </a:r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Выявление уровня усвоения темы, раздела учебного предмета и </a:t>
            </a: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рассмотрение </a:t>
            </a:r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динамики его усвоения. 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•</a:t>
            </a:r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Определение типичных ошибок в знаниях и умениях учащихся. 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•</a:t>
            </a:r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Систематическая диагностика и оценка конечных результатов образовательной деятельности (по четвертям, годовая). 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•Результативность </a:t>
            </a:r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ГИА и промежуточной аттестации.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2.Внедрение в образовательный процесс методов, способствующих активизации познавательной деятельности учащихся, современных образовательных технологий.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Использование на уроках личностно-ориентированных технологий, ИКТ.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Формирование у учащихся навыков самостоятельного приобретения знаний.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Организация внеклассной работы по предмету.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Индивидуальная работа с одарёнными детьми.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 Индивидуальная работа со слабоуспевающими детьми.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8. Повышение профессиональной квалификации педагога.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9. Работа с родителями.</a:t>
            </a:r>
          </a:p>
        </p:txBody>
      </p:sp>
    </p:spTree>
    <p:extLst>
      <p:ext uri="{BB962C8B-B14F-4D97-AF65-F5344CB8AC3E}">
        <p14:creationId xmlns:p14="http://schemas.microsoft.com/office/powerpoint/2010/main" val="116921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731997"/>
            <a:ext cx="6400800" cy="3474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127446"/>
              </p:ext>
            </p:extLst>
          </p:nvPr>
        </p:nvGraphicFramePr>
        <p:xfrm>
          <a:off x="179512" y="548680"/>
          <a:ext cx="8712969" cy="6156068"/>
        </p:xfrm>
        <a:graphic>
          <a:graphicData uri="http://schemas.openxmlformats.org/drawingml/2006/table">
            <a:tbl>
              <a:tblPr/>
              <a:tblGrid>
                <a:gridCol w="3096344"/>
                <a:gridCol w="3312368"/>
                <a:gridCol w="2304257"/>
              </a:tblGrid>
              <a:tr h="2439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Проблема и её причина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Меры по устранению проблемы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Ожидаемый результат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471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Наличие у учащихся низких оценок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Индивидуальные консультации</a:t>
                      </a:r>
                      <a:r>
                        <a:rPr lang="en-US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Повышение оценок</a:t>
                      </a:r>
                      <a:r>
                        <a:rPr lang="en-US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41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Пробелы в знаниях и трудности в освоении отдельных тем у некоторых учащихся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Снижение престижа активной познавательной деятельности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Организация системы индивидуальных </a:t>
                      </a:r>
                      <a:r>
                        <a:rPr lang="ru-RU" sz="1400" dirty="0" smtClean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консультаций.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Устранение пробелов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ликвидация трудностей в освоении тем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67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Возможная неблагоприятная оценочная ситуация для отдельных учащихся в связи с аттестацией за четверть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Индивидуальная работа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Постановка задачи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«исправления» </a:t>
                      </a: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текущих оценок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Консультирование</a:t>
                      </a:r>
                      <a:r>
                        <a:rPr lang="en-US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дополнительный опрос</a:t>
                      </a:r>
                      <a:r>
                        <a:rPr lang="en-US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Повышение уровня </a:t>
                      </a:r>
                      <a:r>
                        <a:rPr lang="ru-RU" sz="1400" dirty="0" err="1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обученности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Создание ситуации успеха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Снижение количества учащихся на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«3».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943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Наличие слабоуспевающих учащихся по итогам четверти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Формирование групп взаимной помощи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поощрение учащихся за помощь отстающим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Повышение мотивации учения слабоуспевающих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ликвидация пробелов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207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Недостаточное внимание к учащимся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успешно справляющимся с учёбой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Участие в НПК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Проведение олимпиад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интеллектуальных марафонов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Возрастание престижа знаний среди учащихся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351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Проблема ГИА и промежуточной аттестации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Консультирование учащихся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в том числе по практическому содержанию экзамена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Организация индивидуальных занятий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планомерной подготовки к экзаменам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Качественная подготовка к экзамену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успешная сдача экзаменов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839175" y="59323"/>
            <a:ext cx="568065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 charset="-52"/>
                <a:ea typeface="Times New Roman" pitchFamily="18" charset="0"/>
                <a:cs typeface="Times New Roman" pitchFamily="18" charset="0"/>
              </a:rPr>
              <a:t>Работа с учащимися по повышению качества образования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5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056879387"/>
              </p:ext>
            </p:extLst>
          </p:nvPr>
        </p:nvGraphicFramePr>
        <p:xfrm>
          <a:off x="179512" y="764704"/>
          <a:ext cx="8712968" cy="6012454"/>
        </p:xfrm>
        <a:graphic>
          <a:graphicData uri="http://schemas.openxmlformats.org/drawingml/2006/table">
            <a:tbl>
              <a:tblPr/>
              <a:tblGrid>
                <a:gridCol w="2952328"/>
                <a:gridCol w="2880320"/>
                <a:gridCol w="2880320"/>
              </a:tblGrid>
              <a:tr h="2406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Проблема и её причина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Меры по устранению проблемы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Ожидаемый результат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83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Наличие у учащихся низких оценок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Беседы с родителями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Оперативная связь с родителями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Благоприятный результат успеваемости</a:t>
                      </a:r>
                      <a:r>
                        <a:rPr lang="en-US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71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Появление у учащихся неудовлетворительных оценок и оценок ниже обычного уровня знаний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Индивидуальные встречи с родителями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40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посещение семей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40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проведение бесед о необходимости контроля и помощи в выполнении домашнего задания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Исправление неудовлетворительных и нежелательных оценок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71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Недостаточная информация о накопляемости и качестве оценок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40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Необходимость ознакомления родителей с текущими и итоговыми оценками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Индивидуальная работа с родителями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40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Оперативная связь с родителями посредством контроля за дневниками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Повышение родительской мотивации к контролю за успеваемостью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6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Наличие отдельных учащихся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40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имеющих отставание в учёбе и резервы в повышении успеваемости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Индивидуальные беседы учителя с родителями и детьми о способах повышения успеваемости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Выработка программы выравнивания</a:t>
                      </a:r>
                      <a:r>
                        <a:rPr lang="en-US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Работа учащихся по программе выравнивания совместно с родителями под контролем учителя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4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Ознакомление родителей с порядком окончания учебного года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проведения </a:t>
                      </a:r>
                      <a:r>
                        <a:rPr lang="ru-RU" sz="140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промежуточной и итоговой аттестации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Проведение заседания родительского комитета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40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родительского собрания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Организация награждений и поощрений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effectLst/>
                          <a:latin typeface="Times New Roman CYR"/>
                          <a:ea typeface="Times New Roman"/>
                          <a:cs typeface="Times New Roman"/>
                        </a:rPr>
                        <a:t>организация помощи родителей в проведении экзаменов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35" marR="4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99592" y="260648"/>
            <a:ext cx="7145931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 charset="-52"/>
                <a:ea typeface="Times New Roman" pitchFamily="18" charset="0"/>
                <a:cs typeface="Times New Roman" pitchFamily="18" charset="0"/>
              </a:rPr>
              <a:t>Работа с родителями по повышению качества образования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22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584</TotalTime>
  <Words>762</Words>
  <Application>Microsoft Office PowerPoint</Application>
  <PresentationFormat>Экран (4:3)</PresentationFormat>
  <Paragraphs>101</Paragraphs>
  <Slides>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.</dc:creator>
  <cp:lastModifiedBy>Рафаиль</cp:lastModifiedBy>
  <cp:revision>34</cp:revision>
  <dcterms:created xsi:type="dcterms:W3CDTF">2013-08-28T07:20:52Z</dcterms:created>
  <dcterms:modified xsi:type="dcterms:W3CDTF">2017-08-17T15:39:55Z</dcterms:modified>
</cp:coreProperties>
</file>